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Inter SemiBold"/>
      <p:regular r:id="rId39"/>
      <p:bold r:id="rId40"/>
      <p:italic r:id="rId41"/>
      <p:boldItalic r:id="rId42"/>
    </p:embeddedFont>
    <p:embeddedFont>
      <p:font typeface="Int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bhiraj Sure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FBD442-8F1C-4525-B8C4-8747A528964E}">
  <a:tblStyle styleId="{FAFBD442-8F1C-4525-B8C4-8747A52896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20" Type="http://schemas.openxmlformats.org/officeDocument/2006/relationships/slide" Target="slides/slide13.xml"/><Relationship Id="rId42" Type="http://schemas.openxmlformats.org/officeDocument/2006/relationships/font" Target="fonts/InterSemiBold-boldItalic.fntdata"/><Relationship Id="rId41" Type="http://schemas.openxmlformats.org/officeDocument/2006/relationships/font" Target="fonts/InterSemiBold-italic.fntdata"/><Relationship Id="rId22" Type="http://schemas.openxmlformats.org/officeDocument/2006/relationships/slide" Target="slides/slide15.xml"/><Relationship Id="rId44" Type="http://schemas.openxmlformats.org/officeDocument/2006/relationships/font" Target="fonts/Inter-bold.fntdata"/><Relationship Id="rId21" Type="http://schemas.openxmlformats.org/officeDocument/2006/relationships/slide" Target="slides/slide14.xml"/><Relationship Id="rId43" Type="http://schemas.openxmlformats.org/officeDocument/2006/relationships/font" Target="fonts/Inter-regular.fntdata"/><Relationship Id="rId24" Type="http://schemas.openxmlformats.org/officeDocument/2006/relationships/slide" Target="slides/slide17.xml"/><Relationship Id="rId46" Type="http://schemas.openxmlformats.org/officeDocument/2006/relationships/font" Target="fonts/Inter-boldItalic.fntdata"/><Relationship Id="rId23" Type="http://schemas.openxmlformats.org/officeDocument/2006/relationships/slide" Target="slides/slide16.xml"/><Relationship Id="rId45" Type="http://schemas.openxmlformats.org/officeDocument/2006/relationships/font" Target="fonts/Int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InterSemiBold-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08T09:48:27.665">
    <p:pos x="6000" y="0"/>
    <p:text>check the error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a38f109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a38f109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1a38f109d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1a38f109d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Next comes System Message. </a:t>
            </a:r>
            <a:r>
              <a:rPr lang="en">
                <a:solidFill>
                  <a:schemeClr val="dk1"/>
                </a:solidFill>
              </a:rPr>
              <a:t>It is an instruction that customizes the behavior of the agent for it to better serve its purpose. It is a description of the </a:t>
            </a:r>
            <a:r>
              <a:rPr lang="en">
                <a:solidFill>
                  <a:schemeClr val="dk1"/>
                </a:solidFill>
              </a:rPr>
              <a:t>role</a:t>
            </a:r>
            <a:r>
              <a:rPr lang="en">
                <a:solidFill>
                  <a:schemeClr val="dk1"/>
                </a:solidFill>
              </a:rPr>
              <a:t> the agent plays.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1a38f109d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1a38f109d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llm_config parameter specifies the language model and related settings that govern how the agent processes and generates responses.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1a38f109d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1a38f109d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Then the </a:t>
            </a:r>
            <a:r>
              <a:rPr b="1" lang="en">
                <a:solidFill>
                  <a:schemeClr val="dk1"/>
                </a:solidFill>
              </a:rPr>
              <a:t>Code Execution Config parameters</a:t>
            </a:r>
            <a:r>
              <a:rPr lang="en">
                <a:solidFill>
                  <a:schemeClr val="dk1"/>
                </a:solidFill>
              </a:rPr>
              <a:t> determines whether the agent has access to execute programming code during its operations or not. It takes in a boolean value.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1a38f109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1a38f109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is </a:t>
            </a:r>
            <a:r>
              <a:rPr b="1" lang="en">
                <a:solidFill>
                  <a:schemeClr val="dk1"/>
                </a:solidFill>
              </a:rPr>
              <a:t>max_consecutive_auto_reply. </a:t>
            </a:r>
            <a:r>
              <a:rPr lang="en">
                <a:solidFill>
                  <a:schemeClr val="dk1"/>
                </a:solidFill>
              </a:rPr>
              <a:t>It</a:t>
            </a:r>
            <a:r>
              <a:rPr i="1" lang="en">
                <a:solidFill>
                  <a:schemeClr val="dk1"/>
                </a:solidFill>
              </a:rPr>
              <a:t> </a:t>
            </a:r>
            <a:r>
              <a:rPr lang="en">
                <a:solidFill>
                  <a:schemeClr val="dk1"/>
                </a:solidFill>
              </a:rPr>
              <a:t>is a configuration parameter that defines the maximum number of consecutive responses an agent can generate autonomously without requiring user input.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1a38f10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1a38f10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The is_termination_msg</a:t>
            </a:r>
            <a:r>
              <a:rPr lang="en">
                <a:solidFill>
                  <a:schemeClr val="dk1"/>
                </a:solidFill>
              </a:rPr>
              <a:t> is a function that checks if a given message (in dictionary form) signals the end of a task and returns True if it does, otherwise False. Basically it tells the agent when to end the conversation.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1a38f109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1a38f109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Finally, the human Input Mode defines the level of user interaction required, ranging from fully autonomous to entirely user-driven modes.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1a38f109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1a38f109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Two frequently used subclasses of ConversableAgents are the </a:t>
            </a:r>
            <a:r>
              <a:rPr b="1" lang="en">
                <a:solidFill>
                  <a:schemeClr val="dk1"/>
                </a:solidFill>
              </a:rPr>
              <a:t>AssistantAgent</a:t>
            </a:r>
            <a:r>
              <a:rPr lang="en">
                <a:solidFill>
                  <a:schemeClr val="dk1"/>
                </a:solidFill>
              </a:rPr>
              <a:t> and </a:t>
            </a:r>
            <a:r>
              <a:rPr b="1" lang="en">
                <a:solidFill>
                  <a:schemeClr val="dk1"/>
                </a:solidFill>
              </a:rPr>
              <a:t>UserProxyAgent</a:t>
            </a:r>
            <a:r>
              <a:rPr lang="en">
                <a:solidFill>
                  <a:schemeClr val="dk1"/>
                </a:solidFill>
              </a:rPr>
              <a:t>. Let’s understand each of them in detail.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1a38f109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1a38f109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AssistantAgents are agents developed with an elaborate system message designed to assist agents in coding-related tasks. Let’s look at the detailed system message.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1a38f109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1a38f109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 mentions several things related to code like: The agent Proposes Python or Shell scripts for information collection or task execution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1a38f109d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1a38f109d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Then </a:t>
            </a:r>
            <a:r>
              <a:rPr lang="en">
                <a:solidFill>
                  <a:schemeClr val="dk1"/>
                </a:solidFill>
              </a:rPr>
              <a:t>It asks to solve the task step-by-step.</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37075a8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37075a8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1a38f109d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1a38f109d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And finally, i</a:t>
            </a:r>
            <a:r>
              <a:rPr lang="en">
                <a:solidFill>
                  <a:schemeClr val="dk1"/>
                </a:solidFill>
              </a:rPr>
              <a:t>t also checks execution results, fixes errors, and validates outputs until the task is solved.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1a38f109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1a38f109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if we check the assistant agent documentation, by default,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human_input_mode is set to NEVER. It implies that this agent, by default doesn’t ask for the human input.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37075a89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37075a89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Also, the code execution_config is set to False. This means that assistantagent can’t execute code by default.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1a38f109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1a38f109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is UserProxy Agent. They act as intermediaries between the user and the rest of the system, ensuring seamless communication between agents.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21a38f109d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21a38f109d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They relay user inputs to the appropriate agents and return responses, streamlining interactions across different system parts. This makes them crucial for orchestrating complex workflows that involve multiple agents.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1a38f109d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1a38f109d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By default, In a UserProxyAgent,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human_input_mode is set to ALWAYS: It means that it always prompts users for input.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37075a89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37075a89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Clr>
                <a:schemeClr val="dk1"/>
              </a:buClr>
              <a:buSzPts val="1100"/>
              <a:buChar char="●"/>
            </a:pPr>
            <a:r>
              <a:rPr lang="en">
                <a:solidFill>
                  <a:schemeClr val="dk1"/>
                </a:solidFill>
              </a:rPr>
              <a:t>llm_config is set to False: This implies that it does not use an LLM for response generation.</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37075a89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37075a89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Clr>
                <a:schemeClr val="dk1"/>
              </a:buClr>
              <a:buSzPts val="1100"/>
              <a:buChar char="●"/>
            </a:pPr>
            <a:r>
              <a:rPr lang="en">
                <a:solidFill>
                  <a:schemeClr val="dk1"/>
                </a:solidFill>
              </a:rPr>
              <a:t>code_execution_config is set to True: It means that this agent will run scripts or access APIs.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these subclasses of agents may appear similar to the conversation agent at first glance, their primary distinction lies in their initialization parameters—particularly their default system messages, which define their general behavior and scope of operation. Let’s break this down further</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1a38f109d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21a38f109d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ConversableAgent comes with a simple and open-ended system message. Something like -  “You are a helpful AI assistant.” This keeps its role broad and adaptable for a wide range of tasks.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21a38f109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21a38f109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In </a:t>
            </a:r>
            <a:r>
              <a:rPr lang="en">
                <a:solidFill>
                  <a:schemeClr val="dk1"/>
                </a:solidFill>
              </a:rPr>
              <a:t>AssistantAgent, system message comes with a detailed code specific message that outlines its scope of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 name="Google Shape;30;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
                <a:solidFill>
                  <a:schemeClr val="dk1"/>
                </a:solidFill>
              </a:rPr>
              <a:t>In AutoGen, an agent is an entity capable of sending and receiving messages to and from other agents in its environment.</a:t>
            </a:r>
            <a:endParaRPr/>
          </a:p>
        </p:txBody>
      </p:sp>
      <p:sp>
        <p:nvSpPr>
          <p:cNvPr id="31" name="Google Shape;31;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1a38f109d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1a38f109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UserProxyAgent: Does not come with any predefined initialization message. This ensures its behavior is fully customizable and entirely dependent on the user-specified message.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property of Conversableagents and their subclasses to be customised with simple system prompts along with their ability to retain memory, makes them highly versatile for diverse use cases.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04b54ddd3_2_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204b54ddd3_2_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concludes our exploration of Agent classes in AutoGen. In the next video let’s build our first agent using Autogen.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See you there.</a:t>
            </a:r>
            <a:endParaRPr>
              <a:solidFill>
                <a:schemeClr val="dk1"/>
              </a:solidFill>
            </a:endParaRPr>
          </a:p>
          <a:p>
            <a:pPr indent="0" lvl="0" marL="0" rtl="0" algn="l">
              <a:spcBef>
                <a:spcPts val="1200"/>
              </a:spcBef>
              <a:spcAft>
                <a:spcPts val="0"/>
              </a:spcAft>
              <a:buNone/>
            </a:pPr>
            <a:r>
              <a:t/>
            </a:r>
            <a:endParaRPr/>
          </a:p>
        </p:txBody>
      </p:sp>
      <p:sp>
        <p:nvSpPr>
          <p:cNvPr id="292" name="Google Shape;292;g3204b54ddd3_2_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21a38f10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21a38f10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These agents can be powered by models (like GPT-4), code executors, humans, or a combination of these and other customizable components.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21a38f109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321a38f109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highlight>
                  <a:srgbClr val="FFFFFF"/>
                </a:highlight>
              </a:rPr>
              <a:t>The parent class that allows us to build agents in Autogen is the </a:t>
            </a:r>
            <a:r>
              <a:rPr b="1" lang="en">
                <a:solidFill>
                  <a:schemeClr val="dk1"/>
                </a:solidFill>
                <a:highlight>
                  <a:srgbClr val="FFFFFF"/>
                </a:highlight>
              </a:rPr>
              <a:t>C</a:t>
            </a:r>
            <a:r>
              <a:rPr b="1" lang="en">
                <a:solidFill>
                  <a:schemeClr val="dk1"/>
                </a:solidFill>
              </a:rPr>
              <a:t>onversableAgents class</a:t>
            </a:r>
            <a:r>
              <a:rPr lang="en">
                <a:solidFill>
                  <a:schemeClr val="dk1"/>
                </a:solidFill>
              </a:rPr>
              <a:t>. Most other classes in Autogen are sub-classes of this Parent Class.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1a38f109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21a38f109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conversable agent class is designed in a way that the agents built from this class can communicate with each other by exchanging messages to collectively complete tasks.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1a38f109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1a38f109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One of the most significant advantages of ConversableAgent is their ability to retain conversational memory automatically. Unlike other frameworks, where developers must manually manage memory, ConversableAgent simplifies the process, ensuring seamless continuity in interactions.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are a lot of parameters in conversable agent that can help us modify their actions. Let’s understand the conversable agent class in detail by looking at a code example: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1a38f109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1a38f109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can see from the code snippet, 5 key parameters are mentioned in the conversable agent class. These are Name, System message, LLM configuration, code execution configuration, max_consecutive_auto_reply, is_termination_msg and human input mode, let’s understand each one of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21a38f109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21a38f109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First is the name.</a:t>
            </a:r>
            <a:r>
              <a:rPr b="1" lang="en">
                <a:solidFill>
                  <a:schemeClr val="dk1"/>
                </a:solidFill>
              </a:rPr>
              <a:t> The Name is </a:t>
            </a:r>
            <a:r>
              <a:rPr lang="en">
                <a:solidFill>
                  <a:schemeClr val="dk1"/>
                </a:solidFill>
              </a:rPr>
              <a:t>the identifier assigned to the agent. It's a good practice to use a name that represents the agent’s role or function in the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Agent Classes in Autogen</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Training Lead</a:t>
            </a:r>
            <a:r>
              <a:rPr lang="en" sz="1500">
                <a:solidFill>
                  <a:schemeClr val="lt1"/>
                </a:solidFill>
              </a:rPr>
              <a:t>,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22" name="Google Shape;122;p13"/>
          <p:cNvPicPr preferRelativeResize="0"/>
          <p:nvPr/>
        </p:nvPicPr>
        <p:blipFill rotWithShape="1">
          <a:blip r:embed="rId3">
            <a:alphaModFix/>
          </a:blip>
          <a:srcRect b="0" l="0" r="2486" t="0"/>
          <a:stretch/>
        </p:blipFill>
        <p:spPr>
          <a:xfrm>
            <a:off x="362625" y="1727425"/>
            <a:ext cx="8409602" cy="19857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29" name="Google Shape;129;p14"/>
          <p:cNvPicPr preferRelativeResize="0"/>
          <p:nvPr/>
        </p:nvPicPr>
        <p:blipFill>
          <a:blip r:embed="rId3">
            <a:alphaModFix/>
          </a:blip>
          <a:stretch>
            <a:fillRect/>
          </a:stretch>
        </p:blipFill>
        <p:spPr>
          <a:xfrm>
            <a:off x="329379" y="1738555"/>
            <a:ext cx="8665300" cy="19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36" name="Google Shape;136;p15"/>
          <p:cNvPicPr preferRelativeResize="0"/>
          <p:nvPr/>
        </p:nvPicPr>
        <p:blipFill rotWithShape="1">
          <a:blip r:embed="rId3">
            <a:alphaModFix/>
          </a:blip>
          <a:srcRect b="0" l="0" r="1970" t="0"/>
          <a:stretch/>
        </p:blipFill>
        <p:spPr>
          <a:xfrm>
            <a:off x="304800" y="1727425"/>
            <a:ext cx="8665302" cy="199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43" name="Google Shape;143;p16"/>
          <p:cNvPicPr preferRelativeResize="0"/>
          <p:nvPr/>
        </p:nvPicPr>
        <p:blipFill rotWithShape="1">
          <a:blip r:embed="rId3">
            <a:alphaModFix/>
          </a:blip>
          <a:srcRect b="0" l="0" r="1970" t="0"/>
          <a:stretch/>
        </p:blipFill>
        <p:spPr>
          <a:xfrm>
            <a:off x="304800" y="1727425"/>
            <a:ext cx="8665302" cy="1999700"/>
          </a:xfrm>
          <a:prstGeom prst="rect">
            <a:avLst/>
          </a:prstGeom>
          <a:noFill/>
          <a:ln>
            <a:noFill/>
          </a:ln>
        </p:spPr>
      </p:pic>
      <p:pic>
        <p:nvPicPr>
          <p:cNvPr id="144" name="Google Shape;144;p16"/>
          <p:cNvPicPr preferRelativeResize="0"/>
          <p:nvPr/>
        </p:nvPicPr>
        <p:blipFill>
          <a:blip r:embed="rId4">
            <a:alphaModFix/>
          </a:blip>
          <a:stretch>
            <a:fillRect/>
          </a:stretch>
        </p:blipFill>
        <p:spPr>
          <a:xfrm>
            <a:off x="286425" y="1713800"/>
            <a:ext cx="8665300" cy="2013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51" name="Google Shape;151;p17"/>
          <p:cNvPicPr preferRelativeResize="0"/>
          <p:nvPr/>
        </p:nvPicPr>
        <p:blipFill rotWithShape="1">
          <a:blip r:embed="rId3">
            <a:alphaModFix/>
          </a:blip>
          <a:srcRect b="0" l="0" r="3016" t="0"/>
          <a:stretch/>
        </p:blipFill>
        <p:spPr>
          <a:xfrm>
            <a:off x="304800" y="1727425"/>
            <a:ext cx="8572502" cy="199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58" name="Google Shape;158;p18"/>
          <p:cNvPicPr preferRelativeResize="0"/>
          <p:nvPr/>
        </p:nvPicPr>
        <p:blipFill rotWithShape="1">
          <a:blip r:embed="rId3">
            <a:alphaModFix/>
          </a:blip>
          <a:srcRect b="0" l="0" r="1903" t="0"/>
          <a:stretch/>
        </p:blipFill>
        <p:spPr>
          <a:xfrm>
            <a:off x="304800" y="1727425"/>
            <a:ext cx="8598652" cy="2016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cxnSp>
        <p:nvCxnSpPr>
          <p:cNvPr id="163" name="Google Shape;163;p19"/>
          <p:cNvCxnSpPr>
            <a:stCxn id="164" idx="2"/>
            <a:endCxn id="165" idx="0"/>
          </p:cNvCxnSpPr>
          <p:nvPr/>
        </p:nvCxnSpPr>
        <p:spPr>
          <a:xfrm flipH="1" rot="-5400000">
            <a:off x="5366729" y="1508915"/>
            <a:ext cx="869400" cy="2293200"/>
          </a:xfrm>
          <a:prstGeom prst="bentConnector3">
            <a:avLst>
              <a:gd fmla="val 49993" name="adj1"/>
            </a:avLst>
          </a:prstGeom>
          <a:noFill/>
          <a:ln cap="flat" cmpd="sng" w="19050">
            <a:solidFill>
              <a:srgbClr val="9E9E9E"/>
            </a:solidFill>
            <a:prstDash val="solid"/>
            <a:miter lim="8000"/>
            <a:headEnd len="sm" w="sm" type="none"/>
            <a:tailEnd len="sm" w="sm" type="none"/>
          </a:ln>
        </p:spPr>
      </p:cxnSp>
      <p:cxnSp>
        <p:nvCxnSpPr>
          <p:cNvPr id="166" name="Google Shape;166;p19"/>
          <p:cNvCxnSpPr>
            <a:stCxn id="167" idx="0"/>
            <a:endCxn id="164" idx="2"/>
          </p:cNvCxnSpPr>
          <p:nvPr/>
        </p:nvCxnSpPr>
        <p:spPr>
          <a:xfrm rot="-5400000">
            <a:off x="2990992" y="1426144"/>
            <a:ext cx="869400" cy="2458500"/>
          </a:xfrm>
          <a:prstGeom prst="bentConnector3">
            <a:avLst>
              <a:gd fmla="val 49993" name="adj1"/>
            </a:avLst>
          </a:prstGeom>
          <a:noFill/>
          <a:ln cap="flat" cmpd="sng" w="19050">
            <a:solidFill>
              <a:srgbClr val="9E9E9E"/>
            </a:solidFill>
            <a:prstDash val="solid"/>
            <a:miter lim="8000"/>
            <a:headEnd len="sm" w="sm" type="none"/>
            <a:tailEnd len="sm" w="sm" type="none"/>
          </a:ln>
        </p:spPr>
      </p:cxnSp>
      <p:grpSp>
        <p:nvGrpSpPr>
          <p:cNvPr id="168" name="Google Shape;168;p19"/>
          <p:cNvGrpSpPr/>
          <p:nvPr/>
        </p:nvGrpSpPr>
        <p:grpSpPr>
          <a:xfrm>
            <a:off x="2232311" y="1660675"/>
            <a:ext cx="4844722" cy="628500"/>
            <a:chOff x="3425607" y="1127275"/>
            <a:chExt cx="2292600" cy="628500"/>
          </a:xfrm>
        </p:grpSpPr>
        <p:sp>
          <p:nvSpPr>
            <p:cNvPr id="169" name="Google Shape;169;p19"/>
            <p:cNvSpPr/>
            <p:nvPr/>
          </p:nvSpPr>
          <p:spPr>
            <a:xfrm>
              <a:off x="3425607" y="1127275"/>
              <a:ext cx="2292600" cy="62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64" name="Google Shape;164;p19"/>
            <p:cNvSpPr txBox="1"/>
            <p:nvPr/>
          </p:nvSpPr>
          <p:spPr>
            <a:xfrm>
              <a:off x="3538331" y="1195715"/>
              <a:ext cx="2067300" cy="4917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674ED"/>
                  </a:solidFill>
                  <a:latin typeface="Inter"/>
                  <a:ea typeface="Inter"/>
                  <a:cs typeface="Inter"/>
                  <a:sym typeface="Inter"/>
                </a:rPr>
                <a:t>CoversableAgent (Parent Class)</a:t>
              </a:r>
              <a:endParaRPr b="1" sz="1800">
                <a:solidFill>
                  <a:srgbClr val="2674ED"/>
                </a:solidFill>
                <a:latin typeface="Inter"/>
                <a:ea typeface="Inter"/>
                <a:cs typeface="Inter"/>
                <a:sym typeface="Inter"/>
              </a:endParaRPr>
            </a:p>
          </p:txBody>
        </p:sp>
      </p:grpSp>
      <p:grpSp>
        <p:nvGrpSpPr>
          <p:cNvPr id="170" name="Google Shape;170;p19"/>
          <p:cNvGrpSpPr/>
          <p:nvPr/>
        </p:nvGrpSpPr>
        <p:grpSpPr>
          <a:xfrm>
            <a:off x="1049669" y="3014875"/>
            <a:ext cx="2292807" cy="628459"/>
            <a:chOff x="2099575" y="2237350"/>
            <a:chExt cx="1708500" cy="468300"/>
          </a:xfrm>
        </p:grpSpPr>
        <p:sp>
          <p:nvSpPr>
            <p:cNvPr id="171" name="Google Shape;171;p19"/>
            <p:cNvSpPr/>
            <p:nvPr/>
          </p:nvSpPr>
          <p:spPr>
            <a:xfrm>
              <a:off x="2099575" y="223735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67" name="Google Shape;167;p19"/>
            <p:cNvSpPr txBox="1"/>
            <p:nvPr/>
          </p:nvSpPr>
          <p:spPr>
            <a:xfrm>
              <a:off x="21850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AssistantAgent</a:t>
              </a:r>
              <a:endParaRPr sz="1800">
                <a:solidFill>
                  <a:srgbClr val="2674ED"/>
                </a:solidFill>
                <a:latin typeface="Inter"/>
                <a:ea typeface="Inter"/>
                <a:cs typeface="Inter"/>
                <a:sym typeface="Inter"/>
              </a:endParaRPr>
            </a:p>
          </p:txBody>
        </p:sp>
      </p:grpSp>
      <p:grpSp>
        <p:nvGrpSpPr>
          <p:cNvPr id="172" name="Google Shape;172;p19"/>
          <p:cNvGrpSpPr/>
          <p:nvPr/>
        </p:nvGrpSpPr>
        <p:grpSpPr>
          <a:xfrm>
            <a:off x="5801524" y="3021652"/>
            <a:ext cx="2292807" cy="628459"/>
            <a:chOff x="5640450" y="2242400"/>
            <a:chExt cx="1708500" cy="468300"/>
          </a:xfrm>
        </p:grpSpPr>
        <p:sp>
          <p:nvSpPr>
            <p:cNvPr id="173" name="Google Shape;173;p19"/>
            <p:cNvSpPr/>
            <p:nvPr/>
          </p:nvSpPr>
          <p:spPr>
            <a:xfrm>
              <a:off x="5640450" y="224240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65" name="Google Shape;165;p19"/>
            <p:cNvSpPr txBox="1"/>
            <p:nvPr/>
          </p:nvSpPr>
          <p:spPr>
            <a:xfrm>
              <a:off x="57256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UserProxyAgent</a:t>
              </a:r>
              <a:endParaRPr sz="1800">
                <a:solidFill>
                  <a:srgbClr val="2674ED"/>
                </a:solidFill>
                <a:latin typeface="Inter"/>
                <a:ea typeface="Inter"/>
                <a:cs typeface="Inter"/>
                <a:sym typeface="Inter"/>
              </a:endParaRPr>
            </a:p>
          </p:txBody>
        </p:sp>
      </p:grpSp>
      <p:sp>
        <p:nvSpPr>
          <p:cNvPr id="174" name="Google Shape;174;p1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Subclasses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a:t>
            </a:r>
            <a:endParaRPr b="1" sz="2400">
              <a:solidFill>
                <a:schemeClr val="lt1"/>
              </a:solidFill>
              <a:latin typeface="Inter"/>
              <a:ea typeface="Inter"/>
              <a:cs typeface="Inter"/>
              <a:sym typeface="Inter"/>
            </a:endParaRPr>
          </a:p>
        </p:txBody>
      </p:sp>
      <p:sp>
        <p:nvSpPr>
          <p:cNvPr id="182" name="Google Shape;182;p20"/>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Agents </a:t>
            </a:r>
            <a:r>
              <a:rPr lang="en" sz="2000">
                <a:solidFill>
                  <a:schemeClr val="lt1"/>
                </a:solidFill>
                <a:latin typeface="Inter"/>
                <a:ea typeface="Inter"/>
                <a:cs typeface="Inter"/>
                <a:sym typeface="Inter"/>
              </a:rPr>
              <a:t>with an elaborate </a:t>
            </a:r>
            <a:r>
              <a:rPr lang="en" sz="2000">
                <a:solidFill>
                  <a:srgbClr val="F9C823"/>
                </a:solidFill>
                <a:latin typeface="Inter"/>
                <a:ea typeface="Inter"/>
                <a:cs typeface="Inter"/>
                <a:sym typeface="Inter"/>
              </a:rPr>
              <a:t>system message</a:t>
            </a:r>
            <a:r>
              <a:rPr lang="en" sz="2000">
                <a:solidFill>
                  <a:schemeClr val="lt1"/>
                </a:solidFill>
                <a:latin typeface="Inter"/>
                <a:ea typeface="Inter"/>
                <a:cs typeface="Inter"/>
                <a:sym typeface="Inter"/>
              </a:rPr>
              <a:t> designed to </a:t>
            </a:r>
            <a:r>
              <a:rPr lang="en" sz="2000">
                <a:solidFill>
                  <a:srgbClr val="F9C823"/>
                </a:solidFill>
                <a:latin typeface="Inter"/>
                <a:ea typeface="Inter"/>
                <a:cs typeface="Inter"/>
                <a:sym typeface="Inter"/>
              </a:rPr>
              <a:t>assist</a:t>
            </a:r>
            <a:r>
              <a:rPr lang="en" sz="2000">
                <a:solidFill>
                  <a:schemeClr val="lt1"/>
                </a:solidFill>
                <a:latin typeface="Inter"/>
                <a:ea typeface="Inter"/>
                <a:cs typeface="Inter"/>
                <a:sym typeface="Inter"/>
              </a:rPr>
              <a:t> agents in coding-related tasks</a:t>
            </a:r>
            <a:endParaRPr sz="2000">
              <a:solidFill>
                <a:schemeClr val="l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a:t>
            </a:r>
            <a:endParaRPr b="1" sz="2400">
              <a:solidFill>
                <a:schemeClr val="lt1"/>
              </a:solidFill>
              <a:latin typeface="Inter"/>
              <a:ea typeface="Inter"/>
              <a:cs typeface="Inter"/>
              <a:sym typeface="Inter"/>
            </a:endParaRPr>
          </a:p>
        </p:txBody>
      </p:sp>
      <p:pic>
        <p:nvPicPr>
          <p:cNvPr id="189" name="Google Shape;189;p21"/>
          <p:cNvPicPr preferRelativeResize="0"/>
          <p:nvPr/>
        </p:nvPicPr>
        <p:blipFill>
          <a:blip r:embed="rId3">
            <a:alphaModFix/>
          </a:blip>
          <a:stretch>
            <a:fillRect/>
          </a:stretch>
        </p:blipFill>
        <p:spPr>
          <a:xfrm>
            <a:off x="362625" y="1258525"/>
            <a:ext cx="8384271" cy="2894375"/>
          </a:xfrm>
          <a:prstGeom prst="rect">
            <a:avLst/>
          </a:prstGeom>
          <a:noFill/>
          <a:ln>
            <a:noFill/>
          </a:ln>
        </p:spPr>
      </p:pic>
      <p:sp>
        <p:nvSpPr>
          <p:cNvPr id="190" name="Google Shape;190;p21"/>
          <p:cNvSpPr/>
          <p:nvPr/>
        </p:nvSpPr>
        <p:spPr>
          <a:xfrm>
            <a:off x="380097" y="1763746"/>
            <a:ext cx="8344200" cy="12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a:t>
            </a:r>
            <a:endParaRPr b="1" sz="2400">
              <a:solidFill>
                <a:schemeClr val="lt1"/>
              </a:solidFill>
              <a:latin typeface="Inter"/>
              <a:ea typeface="Inter"/>
              <a:cs typeface="Inter"/>
              <a:sym typeface="Inter"/>
            </a:endParaRPr>
          </a:p>
        </p:txBody>
      </p:sp>
      <p:pic>
        <p:nvPicPr>
          <p:cNvPr id="197" name="Google Shape;197;p22"/>
          <p:cNvPicPr preferRelativeResize="0"/>
          <p:nvPr/>
        </p:nvPicPr>
        <p:blipFill>
          <a:blip r:embed="rId4">
            <a:alphaModFix/>
          </a:blip>
          <a:stretch>
            <a:fillRect/>
          </a:stretch>
        </p:blipFill>
        <p:spPr>
          <a:xfrm>
            <a:off x="362625" y="1257750"/>
            <a:ext cx="8409600" cy="2903119"/>
          </a:xfrm>
          <a:prstGeom prst="rect">
            <a:avLst/>
          </a:prstGeom>
          <a:noFill/>
          <a:ln>
            <a:noFill/>
          </a:ln>
        </p:spPr>
      </p:pic>
      <p:sp>
        <p:nvSpPr>
          <p:cNvPr id="198" name="Google Shape;198;p22"/>
          <p:cNvSpPr/>
          <p:nvPr/>
        </p:nvSpPr>
        <p:spPr>
          <a:xfrm>
            <a:off x="380150" y="2269138"/>
            <a:ext cx="8369400" cy="38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5"/>
          <p:cNvSpPr txBox="1"/>
          <p:nvPr/>
        </p:nvSpPr>
        <p:spPr>
          <a:xfrm>
            <a:off x="714727" y="2145425"/>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In-Air</a:t>
            </a:r>
            <a:endParaRPr b="1" sz="240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a:t>
            </a:r>
            <a:endParaRPr b="1" sz="2400">
              <a:solidFill>
                <a:schemeClr val="lt1"/>
              </a:solidFill>
              <a:latin typeface="Inter"/>
              <a:ea typeface="Inter"/>
              <a:cs typeface="Inter"/>
              <a:sym typeface="Inter"/>
            </a:endParaRPr>
          </a:p>
        </p:txBody>
      </p:sp>
      <p:pic>
        <p:nvPicPr>
          <p:cNvPr id="205" name="Google Shape;205;p23"/>
          <p:cNvPicPr preferRelativeResize="0"/>
          <p:nvPr/>
        </p:nvPicPr>
        <p:blipFill>
          <a:blip r:embed="rId3">
            <a:alphaModFix/>
          </a:blip>
          <a:stretch>
            <a:fillRect/>
          </a:stretch>
        </p:blipFill>
        <p:spPr>
          <a:xfrm>
            <a:off x="362625" y="1249782"/>
            <a:ext cx="8409600" cy="2903119"/>
          </a:xfrm>
          <a:prstGeom prst="rect">
            <a:avLst/>
          </a:prstGeom>
          <a:noFill/>
          <a:ln>
            <a:noFill/>
          </a:ln>
        </p:spPr>
      </p:pic>
      <p:sp>
        <p:nvSpPr>
          <p:cNvPr id="206" name="Google Shape;206;p23"/>
          <p:cNvSpPr/>
          <p:nvPr/>
        </p:nvSpPr>
        <p:spPr>
          <a:xfrm>
            <a:off x="380150" y="2757924"/>
            <a:ext cx="83694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Default Parameters</a:t>
            </a:r>
            <a:endParaRPr b="1" sz="2400">
              <a:solidFill>
                <a:schemeClr val="lt1"/>
              </a:solidFill>
              <a:latin typeface="Inter"/>
              <a:ea typeface="Inter"/>
              <a:cs typeface="Inter"/>
              <a:sym typeface="Inter"/>
            </a:endParaRPr>
          </a:p>
        </p:txBody>
      </p:sp>
      <p:pic>
        <p:nvPicPr>
          <p:cNvPr id="213" name="Google Shape;213;p24"/>
          <p:cNvPicPr preferRelativeResize="0"/>
          <p:nvPr/>
        </p:nvPicPr>
        <p:blipFill>
          <a:blip r:embed="rId3">
            <a:alphaModFix/>
          </a:blip>
          <a:stretch>
            <a:fillRect/>
          </a:stretch>
        </p:blipFill>
        <p:spPr>
          <a:xfrm>
            <a:off x="475238" y="1153850"/>
            <a:ext cx="8173127" cy="3057956"/>
          </a:xfrm>
          <a:prstGeom prst="rect">
            <a:avLst/>
          </a:prstGeom>
          <a:noFill/>
          <a:ln>
            <a:noFill/>
          </a:ln>
        </p:spPr>
      </p:pic>
      <p:sp>
        <p:nvSpPr>
          <p:cNvPr id="214" name="Google Shape;214;p24"/>
          <p:cNvSpPr/>
          <p:nvPr/>
        </p:nvSpPr>
        <p:spPr>
          <a:xfrm>
            <a:off x="6216575" y="1676200"/>
            <a:ext cx="6894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AssistantAgents Default Parameters</a:t>
            </a:r>
            <a:endParaRPr b="1" sz="2400">
              <a:solidFill>
                <a:schemeClr val="lt1"/>
              </a:solidFill>
              <a:latin typeface="Inter"/>
              <a:ea typeface="Inter"/>
              <a:cs typeface="Inter"/>
              <a:sym typeface="Inter"/>
            </a:endParaRPr>
          </a:p>
        </p:txBody>
      </p:sp>
      <p:pic>
        <p:nvPicPr>
          <p:cNvPr id="221" name="Google Shape;221;p25"/>
          <p:cNvPicPr preferRelativeResize="0"/>
          <p:nvPr/>
        </p:nvPicPr>
        <p:blipFill>
          <a:blip r:embed="rId3">
            <a:alphaModFix/>
          </a:blip>
          <a:stretch>
            <a:fillRect/>
          </a:stretch>
        </p:blipFill>
        <p:spPr>
          <a:xfrm>
            <a:off x="475238" y="1153850"/>
            <a:ext cx="8173127" cy="3057956"/>
          </a:xfrm>
          <a:prstGeom prst="rect">
            <a:avLst/>
          </a:prstGeom>
          <a:noFill/>
          <a:ln>
            <a:noFill/>
          </a:ln>
        </p:spPr>
      </p:pic>
      <p:sp>
        <p:nvSpPr>
          <p:cNvPr id="222" name="Google Shape;222;p25"/>
          <p:cNvSpPr/>
          <p:nvPr/>
        </p:nvSpPr>
        <p:spPr>
          <a:xfrm>
            <a:off x="935200" y="3744200"/>
            <a:ext cx="38901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UserProxy</a:t>
            </a:r>
            <a:r>
              <a:rPr b="1" lang="en" sz="2400">
                <a:solidFill>
                  <a:schemeClr val="lt1"/>
                </a:solidFill>
                <a:latin typeface="Inter"/>
                <a:ea typeface="Inter"/>
                <a:cs typeface="Inter"/>
                <a:sym typeface="Inter"/>
              </a:rPr>
              <a:t>Agent</a:t>
            </a:r>
            <a:endParaRPr b="1" sz="2400">
              <a:solidFill>
                <a:schemeClr val="lt1"/>
              </a:solidFill>
              <a:latin typeface="Inter"/>
              <a:ea typeface="Inter"/>
              <a:cs typeface="Inter"/>
              <a:sym typeface="Inter"/>
            </a:endParaRPr>
          </a:p>
        </p:txBody>
      </p:sp>
      <p:sp>
        <p:nvSpPr>
          <p:cNvPr id="229" name="Google Shape;229;p26"/>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Intermediaries between the </a:t>
            </a:r>
            <a:r>
              <a:rPr lang="en" sz="2000">
                <a:solidFill>
                  <a:srgbClr val="F9C823"/>
                </a:solidFill>
                <a:latin typeface="Inter"/>
                <a:ea typeface="Inter"/>
                <a:cs typeface="Inter"/>
                <a:sym typeface="Inter"/>
              </a:rPr>
              <a:t>user</a:t>
            </a:r>
            <a:r>
              <a:rPr lang="en" sz="2000">
                <a:solidFill>
                  <a:schemeClr val="lt1"/>
                </a:solidFill>
                <a:latin typeface="Inter"/>
                <a:ea typeface="Inter"/>
                <a:cs typeface="Inter"/>
                <a:sym typeface="Inter"/>
              </a:rPr>
              <a:t> and the </a:t>
            </a:r>
            <a:r>
              <a:rPr lang="en" sz="2000">
                <a:solidFill>
                  <a:srgbClr val="F9C823"/>
                </a:solidFill>
                <a:latin typeface="Inter"/>
                <a:ea typeface="Inter"/>
                <a:cs typeface="Inter"/>
                <a:sym typeface="Inter"/>
              </a:rPr>
              <a:t>rest of the system</a:t>
            </a:r>
            <a:r>
              <a:rPr lang="en" sz="2000">
                <a:solidFill>
                  <a:schemeClr val="lt1"/>
                </a:solidFill>
                <a:latin typeface="Inter"/>
                <a:ea typeface="Inter"/>
                <a:cs typeface="Inter"/>
                <a:sym typeface="Inter"/>
              </a:rPr>
              <a:t>, ensuring seamless communication between agents</a:t>
            </a:r>
            <a:endParaRPr sz="2000">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UserProxyAgent</a:t>
            </a:r>
            <a:endParaRPr b="1" sz="2400">
              <a:solidFill>
                <a:schemeClr val="lt1"/>
              </a:solidFill>
              <a:latin typeface="Inter"/>
              <a:ea typeface="Inter"/>
              <a:cs typeface="Inter"/>
              <a:sym typeface="Inter"/>
            </a:endParaRPr>
          </a:p>
        </p:txBody>
      </p:sp>
      <p:sp>
        <p:nvSpPr>
          <p:cNvPr id="236" name="Google Shape;236;p27"/>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Intermediaries between the </a:t>
            </a:r>
            <a:r>
              <a:rPr lang="en" sz="2000">
                <a:solidFill>
                  <a:srgbClr val="F9C823"/>
                </a:solidFill>
                <a:latin typeface="Inter"/>
                <a:ea typeface="Inter"/>
                <a:cs typeface="Inter"/>
                <a:sym typeface="Inter"/>
              </a:rPr>
              <a:t>user</a:t>
            </a:r>
            <a:r>
              <a:rPr lang="en" sz="2000">
                <a:solidFill>
                  <a:schemeClr val="lt1"/>
                </a:solidFill>
                <a:latin typeface="Inter"/>
                <a:ea typeface="Inter"/>
                <a:cs typeface="Inter"/>
                <a:sym typeface="Inter"/>
              </a:rPr>
              <a:t> and the </a:t>
            </a:r>
            <a:r>
              <a:rPr lang="en" sz="2000">
                <a:solidFill>
                  <a:srgbClr val="F9C823"/>
                </a:solidFill>
                <a:latin typeface="Inter"/>
                <a:ea typeface="Inter"/>
                <a:cs typeface="Inter"/>
                <a:sym typeface="Inter"/>
              </a:rPr>
              <a:t>rest of the system</a:t>
            </a:r>
            <a:r>
              <a:rPr lang="en" sz="2000">
                <a:solidFill>
                  <a:schemeClr val="lt1"/>
                </a:solidFill>
                <a:latin typeface="Inter"/>
                <a:ea typeface="Inter"/>
                <a:cs typeface="Inter"/>
                <a:sym typeface="Inter"/>
              </a:rPr>
              <a:t>, ensuring seamless communication between agents</a:t>
            </a:r>
            <a:endParaRPr sz="2000">
              <a:solidFill>
                <a:schemeClr val="lt1"/>
              </a:solidFill>
              <a:latin typeface="Inter"/>
              <a:ea typeface="Inter"/>
              <a:cs typeface="Inter"/>
              <a:sym typeface="Inter"/>
            </a:endParaRPr>
          </a:p>
        </p:txBody>
      </p:sp>
      <p:sp>
        <p:nvSpPr>
          <p:cNvPr id="237" name="Google Shape;237;p27"/>
          <p:cNvSpPr txBox="1"/>
          <p:nvPr/>
        </p:nvSpPr>
        <p:spPr>
          <a:xfrm>
            <a:off x="264052" y="2177000"/>
            <a:ext cx="7995300" cy="52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DAE0E6"/>
              </a:buClr>
              <a:buSzPts val="1800"/>
              <a:buFont typeface="Inter"/>
              <a:buChar char="●"/>
            </a:pPr>
            <a:r>
              <a:rPr lang="en" sz="1800">
                <a:solidFill>
                  <a:srgbClr val="DAE0E6"/>
                </a:solidFill>
                <a:latin typeface="Inter"/>
                <a:ea typeface="Inter"/>
                <a:cs typeface="Inter"/>
                <a:sym typeface="Inter"/>
              </a:rPr>
              <a:t>Relay user input to apt agents and return responses</a:t>
            </a:r>
            <a:endParaRPr sz="1800">
              <a:solidFill>
                <a:srgbClr val="DAE0E6"/>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UserProxyAgent</a:t>
            </a:r>
            <a:r>
              <a:rPr b="1" lang="en" sz="2400">
                <a:solidFill>
                  <a:schemeClr val="lt1"/>
                </a:solidFill>
                <a:latin typeface="Inter"/>
                <a:ea typeface="Inter"/>
                <a:cs typeface="Inter"/>
                <a:sym typeface="Inter"/>
              </a:rPr>
              <a:t> Default Parameters</a:t>
            </a:r>
            <a:endParaRPr b="1" sz="2400">
              <a:solidFill>
                <a:schemeClr val="lt1"/>
              </a:solidFill>
              <a:latin typeface="Inter"/>
              <a:ea typeface="Inter"/>
              <a:cs typeface="Inter"/>
              <a:sym typeface="Inter"/>
            </a:endParaRPr>
          </a:p>
        </p:txBody>
      </p:sp>
      <p:pic>
        <p:nvPicPr>
          <p:cNvPr id="244" name="Google Shape;244;p28"/>
          <p:cNvPicPr preferRelativeResize="0"/>
          <p:nvPr/>
        </p:nvPicPr>
        <p:blipFill>
          <a:blip r:embed="rId3">
            <a:alphaModFix/>
          </a:blip>
          <a:stretch>
            <a:fillRect/>
          </a:stretch>
        </p:blipFill>
        <p:spPr>
          <a:xfrm>
            <a:off x="840075" y="1041625"/>
            <a:ext cx="7463849" cy="2906175"/>
          </a:xfrm>
          <a:prstGeom prst="rect">
            <a:avLst/>
          </a:prstGeom>
          <a:noFill/>
          <a:ln>
            <a:noFill/>
          </a:ln>
        </p:spPr>
      </p:pic>
      <p:sp>
        <p:nvSpPr>
          <p:cNvPr id="245" name="Google Shape;245;p28"/>
          <p:cNvSpPr/>
          <p:nvPr/>
        </p:nvSpPr>
        <p:spPr>
          <a:xfrm>
            <a:off x="7301725" y="2115350"/>
            <a:ext cx="9576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UserProxyAgent Default Parameters</a:t>
            </a:r>
            <a:endParaRPr b="1" sz="2400">
              <a:solidFill>
                <a:schemeClr val="lt1"/>
              </a:solidFill>
              <a:latin typeface="Inter"/>
              <a:ea typeface="Inter"/>
              <a:cs typeface="Inter"/>
              <a:sym typeface="Inter"/>
            </a:endParaRPr>
          </a:p>
        </p:txBody>
      </p:sp>
      <p:pic>
        <p:nvPicPr>
          <p:cNvPr id="252" name="Google Shape;252;p29"/>
          <p:cNvPicPr preferRelativeResize="0"/>
          <p:nvPr/>
        </p:nvPicPr>
        <p:blipFill>
          <a:blip r:embed="rId3">
            <a:alphaModFix/>
          </a:blip>
          <a:stretch>
            <a:fillRect/>
          </a:stretch>
        </p:blipFill>
        <p:spPr>
          <a:xfrm>
            <a:off x="840075" y="1041625"/>
            <a:ext cx="7463849" cy="2906175"/>
          </a:xfrm>
          <a:prstGeom prst="rect">
            <a:avLst/>
          </a:prstGeom>
          <a:noFill/>
          <a:ln>
            <a:noFill/>
          </a:ln>
        </p:spPr>
      </p:pic>
      <p:sp>
        <p:nvSpPr>
          <p:cNvPr id="253" name="Google Shape;253;p29"/>
          <p:cNvSpPr/>
          <p:nvPr/>
        </p:nvSpPr>
        <p:spPr>
          <a:xfrm>
            <a:off x="6449950" y="2999900"/>
            <a:ext cx="9576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UserProxyAgent Default Parameters</a:t>
            </a:r>
            <a:endParaRPr b="1" sz="2400">
              <a:solidFill>
                <a:schemeClr val="lt1"/>
              </a:solidFill>
              <a:latin typeface="Inter"/>
              <a:ea typeface="Inter"/>
              <a:cs typeface="Inter"/>
              <a:sym typeface="Inter"/>
            </a:endParaRPr>
          </a:p>
        </p:txBody>
      </p:sp>
      <p:pic>
        <p:nvPicPr>
          <p:cNvPr id="260" name="Google Shape;260;p30"/>
          <p:cNvPicPr preferRelativeResize="0"/>
          <p:nvPr/>
        </p:nvPicPr>
        <p:blipFill>
          <a:blip r:embed="rId3">
            <a:alphaModFix/>
          </a:blip>
          <a:stretch>
            <a:fillRect/>
          </a:stretch>
        </p:blipFill>
        <p:spPr>
          <a:xfrm>
            <a:off x="627850" y="1894300"/>
            <a:ext cx="7867900" cy="1528880"/>
          </a:xfrm>
          <a:prstGeom prst="rect">
            <a:avLst/>
          </a:prstGeom>
          <a:noFill/>
          <a:ln>
            <a:noFill/>
          </a:ln>
        </p:spPr>
      </p:pic>
      <p:sp>
        <p:nvSpPr>
          <p:cNvPr id="261" name="Google Shape;261;p30"/>
          <p:cNvSpPr/>
          <p:nvPr/>
        </p:nvSpPr>
        <p:spPr>
          <a:xfrm>
            <a:off x="627850" y="2584925"/>
            <a:ext cx="5902500" cy="29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aphicFrame>
        <p:nvGraphicFramePr>
          <p:cNvPr id="266" name="Google Shape;266;p31"/>
          <p:cNvGraphicFramePr/>
          <p:nvPr/>
        </p:nvGraphicFramePr>
        <p:xfrm>
          <a:off x="391400" y="1581150"/>
          <a:ext cx="3000000" cy="3000000"/>
        </p:xfrm>
        <a:graphic>
          <a:graphicData uri="http://schemas.openxmlformats.org/drawingml/2006/table">
            <a:tbl>
              <a:tblPr>
                <a:noFill/>
                <a:tableStyleId>{FAFBD442-8F1C-4525-B8C4-8747A528964E}</a:tableStyleId>
              </a:tblPr>
              <a:tblGrid>
                <a:gridCol w="2102425"/>
                <a:gridCol w="2102425"/>
              </a:tblGrid>
              <a:tr h="682025">
                <a:tc>
                  <a:txBody>
                    <a:bodyPr/>
                    <a:lstStyle/>
                    <a:p>
                      <a:pPr indent="0" lvl="0" marL="0" rtl="0" algn="ctr">
                        <a:spcBef>
                          <a:spcPts val="0"/>
                        </a:spcBef>
                        <a:spcAft>
                          <a:spcPts val="0"/>
                        </a:spcAft>
                        <a:buNone/>
                      </a:pPr>
                      <a:r>
                        <a:t/>
                      </a:r>
                      <a:endParaRPr b="1">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ConversableAgent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r>
              <a:tr h="1049300">
                <a:tc>
                  <a:txBody>
                    <a:bodyPr/>
                    <a:lstStyle/>
                    <a:p>
                      <a:pPr indent="0" lvl="0" marL="0" rtl="0" algn="ctr">
                        <a:spcBef>
                          <a:spcPts val="0"/>
                        </a:spcBef>
                        <a:spcAft>
                          <a:spcPts val="0"/>
                        </a:spcAft>
                        <a:buNone/>
                      </a:pPr>
                      <a:r>
                        <a:rPr lang="en" sz="1600">
                          <a:solidFill>
                            <a:schemeClr val="lt1"/>
                          </a:solidFill>
                          <a:latin typeface="Inter SemiBold"/>
                          <a:ea typeface="Inter SemiBold"/>
                          <a:cs typeface="Inter SemiBold"/>
                          <a:sym typeface="Inter SemiBold"/>
                        </a:rPr>
                        <a:t>System Message</a:t>
                      </a:r>
                      <a:endParaRPr sz="1600">
                        <a:solidFill>
                          <a:schemeClr val="lt1"/>
                        </a:solidFill>
                        <a:latin typeface="Inter SemiBold"/>
                        <a:ea typeface="Inter SemiBold"/>
                        <a:cs typeface="Inter SemiBold"/>
                        <a:sym typeface="Inter SemiBold"/>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272528"/>
                    </a:solidFill>
                  </a:tcPr>
                </a:tc>
                <a:tc>
                  <a:txBody>
                    <a:bodyPr/>
                    <a:lstStyle/>
                    <a:p>
                      <a:pPr indent="0" lvl="0" marL="0" rtl="0" algn="ctr">
                        <a:spcBef>
                          <a:spcPts val="0"/>
                        </a:spcBef>
                        <a:spcAft>
                          <a:spcPts val="0"/>
                        </a:spcAft>
                        <a:buNone/>
                      </a:pPr>
                      <a:r>
                        <a:rPr lang="en" sz="1600">
                          <a:solidFill>
                            <a:srgbClr val="FFFFFF"/>
                          </a:solidFill>
                          <a:latin typeface="Inter SemiBold"/>
                          <a:ea typeface="Inter SemiBold"/>
                          <a:cs typeface="Inter SemiBold"/>
                          <a:sym typeface="Inter SemiBold"/>
                        </a:rPr>
                        <a:t>Simple and Open- Ended</a:t>
                      </a:r>
                      <a:endParaRPr sz="1600">
                        <a:solidFill>
                          <a:srgbClr val="FFFFFF"/>
                        </a:solidFill>
                        <a:latin typeface="Inter SemiBold"/>
                        <a:ea typeface="Inter SemiBold"/>
                        <a:cs typeface="Inter SemiBold"/>
                        <a:sym typeface="Inter SemiBold"/>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r>
            </a:tbl>
          </a:graphicData>
        </a:graphic>
      </p:graphicFrame>
      <p:sp>
        <p:nvSpPr>
          <p:cNvPr id="267" name="Google Shape;267;p3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Difference b/w the 3 Agents</a:t>
            </a:r>
            <a:endParaRPr b="1" sz="2400">
              <a:solidFill>
                <a:schemeClr val="lt1"/>
              </a:solidFill>
              <a:latin typeface="Inter"/>
              <a:ea typeface="Inter"/>
              <a:cs typeface="Inter"/>
              <a:sym typeface="Inter"/>
            </a:endParaRPr>
          </a:p>
        </p:txBody>
      </p:sp>
      <p:sp>
        <p:nvSpPr>
          <p:cNvPr id="269" name="Google Shape;269;p31"/>
          <p:cNvSpPr txBox="1"/>
          <p:nvPr/>
        </p:nvSpPr>
        <p:spPr>
          <a:xfrm>
            <a:off x="1749642" y="3668098"/>
            <a:ext cx="359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“You are a helpful AI assistant”</a:t>
            </a:r>
            <a:endParaRPr>
              <a:solidFill>
                <a:srgbClr val="FFFFFF"/>
              </a:solidFill>
              <a:latin typeface="Inter"/>
              <a:ea typeface="Inter"/>
              <a:cs typeface="Inter"/>
              <a:sym typeface="Inter"/>
            </a:endParaRPr>
          </a:p>
        </p:txBody>
      </p:sp>
      <p:cxnSp>
        <p:nvCxnSpPr>
          <p:cNvPr id="270" name="Google Shape;270;p31"/>
          <p:cNvCxnSpPr/>
          <p:nvPr/>
        </p:nvCxnSpPr>
        <p:spPr>
          <a:xfrm>
            <a:off x="3560990" y="3076400"/>
            <a:ext cx="0" cy="636600"/>
          </a:xfrm>
          <a:prstGeom prst="straightConnector1">
            <a:avLst/>
          </a:prstGeom>
          <a:noFill/>
          <a:ln cap="flat" cmpd="sng" w="9525">
            <a:solidFill>
              <a:srgbClr val="DAE0E6"/>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aphicFrame>
        <p:nvGraphicFramePr>
          <p:cNvPr id="275" name="Google Shape;275;p32"/>
          <p:cNvGraphicFramePr/>
          <p:nvPr/>
        </p:nvGraphicFramePr>
        <p:xfrm>
          <a:off x="391400" y="1581150"/>
          <a:ext cx="3000000" cy="3000000"/>
        </p:xfrm>
        <a:graphic>
          <a:graphicData uri="http://schemas.openxmlformats.org/drawingml/2006/table">
            <a:tbl>
              <a:tblPr>
                <a:noFill/>
                <a:tableStyleId>{FAFBD442-8F1C-4525-B8C4-8747A528964E}</a:tableStyleId>
              </a:tblPr>
              <a:tblGrid>
                <a:gridCol w="2102425"/>
                <a:gridCol w="2102425"/>
                <a:gridCol w="2102425"/>
              </a:tblGrid>
              <a:tr h="682025">
                <a:tc>
                  <a:txBody>
                    <a:bodyPr/>
                    <a:lstStyle/>
                    <a:p>
                      <a:pPr indent="0" lvl="0" marL="0" rtl="0" algn="ctr">
                        <a:spcBef>
                          <a:spcPts val="0"/>
                        </a:spcBef>
                        <a:spcAft>
                          <a:spcPts val="0"/>
                        </a:spcAft>
                        <a:buNone/>
                      </a:pPr>
                      <a:r>
                        <a:t/>
                      </a:r>
                      <a:endParaRPr b="1">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ConversableAgent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AssistantAgent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r>
              <a:tr h="1049300">
                <a:tc>
                  <a:txBody>
                    <a:bodyPr/>
                    <a:lstStyle/>
                    <a:p>
                      <a:pPr indent="0" lvl="0" marL="0" rtl="0" algn="ctr">
                        <a:spcBef>
                          <a:spcPts val="0"/>
                        </a:spcBef>
                        <a:spcAft>
                          <a:spcPts val="0"/>
                        </a:spcAft>
                        <a:buNone/>
                      </a:pPr>
                      <a:r>
                        <a:rPr lang="en" sz="1600">
                          <a:solidFill>
                            <a:schemeClr val="lt1"/>
                          </a:solidFill>
                          <a:latin typeface="Inter SemiBold"/>
                          <a:ea typeface="Inter SemiBold"/>
                          <a:cs typeface="Inter SemiBold"/>
                          <a:sym typeface="Inter SemiBold"/>
                        </a:rPr>
                        <a:t>System Message</a:t>
                      </a:r>
                      <a:endParaRPr sz="1600">
                        <a:solidFill>
                          <a:schemeClr val="lt1"/>
                        </a:solidFill>
                        <a:latin typeface="Inter SemiBold"/>
                        <a:ea typeface="Inter SemiBold"/>
                        <a:cs typeface="Inter SemiBold"/>
                        <a:sym typeface="Inter SemiBold"/>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272528"/>
                    </a:solidFill>
                  </a:tcPr>
                </a:tc>
                <a:tc>
                  <a:txBody>
                    <a:bodyPr/>
                    <a:lstStyle/>
                    <a:p>
                      <a:pPr indent="0" lvl="0" marL="0" rtl="0" algn="ctr">
                        <a:spcBef>
                          <a:spcPts val="0"/>
                        </a:spcBef>
                        <a:spcAft>
                          <a:spcPts val="0"/>
                        </a:spcAft>
                        <a:buNone/>
                      </a:pPr>
                      <a:r>
                        <a:rPr lang="en" sz="1600">
                          <a:solidFill>
                            <a:srgbClr val="FFFFFF"/>
                          </a:solidFill>
                          <a:latin typeface="Inter"/>
                          <a:ea typeface="Inter"/>
                          <a:cs typeface="Inter"/>
                          <a:sym typeface="Inter"/>
                        </a:rPr>
                        <a:t>Simple and Open- Ended</a:t>
                      </a:r>
                      <a:endParaRPr sz="1600">
                        <a:solidFill>
                          <a:srgbClr val="FFFFFF"/>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rgbClr val="FFFFFF"/>
                          </a:solidFill>
                          <a:latin typeface="Inter"/>
                          <a:ea typeface="Inter"/>
                          <a:cs typeface="Inter"/>
                          <a:sym typeface="Inter"/>
                        </a:rPr>
                        <a:t>Code Specific</a:t>
                      </a:r>
                      <a:endParaRPr b="1" sz="1600">
                        <a:solidFill>
                          <a:srgbClr val="FFFFFF"/>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r>
            </a:tbl>
          </a:graphicData>
        </a:graphic>
      </p:graphicFrame>
      <p:sp>
        <p:nvSpPr>
          <p:cNvPr id="276" name="Google Shape;276;p3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3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Difference b/w the 3 Agents</a:t>
            </a:r>
            <a:endParaRPr b="1" sz="2400">
              <a:solidFill>
                <a:schemeClr val="lt1"/>
              </a:solidFill>
              <a:latin typeface="Inter"/>
              <a:ea typeface="Inter"/>
              <a:cs typeface="Inter"/>
              <a:sym typeface="Inter"/>
            </a:endParaRPr>
          </a:p>
        </p:txBody>
      </p:sp>
      <p:sp>
        <p:nvSpPr>
          <p:cNvPr id="278" name="Google Shape;278;p32"/>
          <p:cNvSpPr txBox="1"/>
          <p:nvPr/>
        </p:nvSpPr>
        <p:spPr>
          <a:xfrm>
            <a:off x="3807042" y="3668098"/>
            <a:ext cx="359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Detailed system message for coding tasks</a:t>
            </a:r>
            <a:endParaRPr>
              <a:solidFill>
                <a:srgbClr val="FFFFFF"/>
              </a:solidFill>
              <a:latin typeface="Inter"/>
              <a:ea typeface="Inter"/>
              <a:cs typeface="Inter"/>
              <a:sym typeface="Inter"/>
            </a:endParaRPr>
          </a:p>
        </p:txBody>
      </p:sp>
      <p:cxnSp>
        <p:nvCxnSpPr>
          <p:cNvPr id="279" name="Google Shape;279;p32"/>
          <p:cNvCxnSpPr/>
          <p:nvPr/>
        </p:nvCxnSpPr>
        <p:spPr>
          <a:xfrm>
            <a:off x="5618390" y="3076400"/>
            <a:ext cx="0" cy="636600"/>
          </a:xfrm>
          <a:prstGeom prst="straightConnector1">
            <a:avLst/>
          </a:prstGeom>
          <a:noFill/>
          <a:ln cap="flat" cmpd="sng" w="9525">
            <a:solidFill>
              <a:srgbClr val="DAE0E6"/>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32" name="Shape 32"/>
        <p:cNvGrpSpPr/>
        <p:nvPr/>
      </p:nvGrpSpPr>
      <p:grpSpPr>
        <a:xfrm>
          <a:off x="0" y="0"/>
          <a:ext cx="0" cy="0"/>
          <a:chOff x="0" y="0"/>
          <a:chExt cx="0" cy="0"/>
        </a:xfrm>
      </p:grpSpPr>
      <p:sp>
        <p:nvSpPr>
          <p:cNvPr id="33" name="Google Shape;33;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Definition of AutoGen</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35" name="Google Shape;35;p6"/>
          <p:cNvPicPr preferRelativeResize="0"/>
          <p:nvPr/>
        </p:nvPicPr>
        <p:blipFill>
          <a:blip r:embed="rId3">
            <a:alphaModFix/>
          </a:blip>
          <a:stretch>
            <a:fillRect/>
          </a:stretch>
        </p:blipFill>
        <p:spPr>
          <a:xfrm>
            <a:off x="76200" y="2057400"/>
            <a:ext cx="8930312" cy="973175"/>
          </a:xfrm>
          <a:prstGeom prst="rect">
            <a:avLst/>
          </a:prstGeom>
          <a:noFill/>
          <a:ln>
            <a:noFill/>
          </a:ln>
        </p:spPr>
      </p:pic>
      <p:sp>
        <p:nvSpPr>
          <p:cNvPr id="36" name="Google Shape;36;p6"/>
          <p:cNvSpPr txBox="1"/>
          <p:nvPr/>
        </p:nvSpPr>
        <p:spPr>
          <a:xfrm>
            <a:off x="3049350" y="2135975"/>
            <a:ext cx="1947300" cy="238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33"/>
          <p:cNvGraphicFramePr/>
          <p:nvPr/>
        </p:nvGraphicFramePr>
        <p:xfrm>
          <a:off x="391400" y="1581150"/>
          <a:ext cx="3000000" cy="3000000"/>
        </p:xfrm>
        <a:graphic>
          <a:graphicData uri="http://schemas.openxmlformats.org/drawingml/2006/table">
            <a:tbl>
              <a:tblPr>
                <a:noFill/>
                <a:tableStyleId>{FAFBD442-8F1C-4525-B8C4-8747A528964E}</a:tableStyleId>
              </a:tblPr>
              <a:tblGrid>
                <a:gridCol w="2102425"/>
                <a:gridCol w="2102425"/>
                <a:gridCol w="2102425"/>
                <a:gridCol w="2102425"/>
              </a:tblGrid>
              <a:tr h="682025">
                <a:tc>
                  <a:txBody>
                    <a:bodyPr/>
                    <a:lstStyle/>
                    <a:p>
                      <a:pPr indent="0" lvl="0" marL="0" rtl="0" algn="ctr">
                        <a:spcBef>
                          <a:spcPts val="0"/>
                        </a:spcBef>
                        <a:spcAft>
                          <a:spcPts val="0"/>
                        </a:spcAft>
                        <a:buNone/>
                      </a:pPr>
                      <a:r>
                        <a:t/>
                      </a:r>
                      <a:endParaRPr b="1">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ConversableAgent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AssistantAgent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600">
                          <a:solidFill>
                            <a:srgbClr val="2674ED"/>
                          </a:solidFill>
                          <a:latin typeface="Inter"/>
                          <a:ea typeface="Inter"/>
                          <a:cs typeface="Inter"/>
                          <a:sym typeface="Inter"/>
                        </a:rPr>
                        <a:t>UserProxyAgent</a:t>
                      </a:r>
                      <a:endParaRPr b="1" sz="1600">
                        <a:solidFill>
                          <a:srgbClr val="2674ED"/>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FFFFFF"/>
                    </a:solidFill>
                  </a:tcPr>
                </a:tc>
              </a:tr>
              <a:tr h="1049300">
                <a:tc>
                  <a:txBody>
                    <a:bodyPr/>
                    <a:lstStyle/>
                    <a:p>
                      <a:pPr indent="0" lvl="0" marL="0" rtl="0" algn="ctr">
                        <a:spcBef>
                          <a:spcPts val="0"/>
                        </a:spcBef>
                        <a:spcAft>
                          <a:spcPts val="0"/>
                        </a:spcAft>
                        <a:buNone/>
                      </a:pPr>
                      <a:r>
                        <a:rPr lang="en" sz="1600">
                          <a:solidFill>
                            <a:schemeClr val="lt1"/>
                          </a:solidFill>
                          <a:latin typeface="Inter SemiBold"/>
                          <a:ea typeface="Inter SemiBold"/>
                          <a:cs typeface="Inter SemiBold"/>
                          <a:sym typeface="Inter SemiBold"/>
                        </a:rPr>
                        <a:t>System Message</a:t>
                      </a:r>
                      <a:endParaRPr sz="1600">
                        <a:solidFill>
                          <a:schemeClr val="lt1"/>
                        </a:solidFill>
                        <a:latin typeface="Inter SemiBold"/>
                        <a:ea typeface="Inter SemiBold"/>
                        <a:cs typeface="Inter SemiBold"/>
                        <a:sym typeface="Inter SemiBold"/>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rgbClr val="272528"/>
                    </a:solidFill>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Simple and Open- Ended</a:t>
                      </a:r>
                      <a:endParaRPr sz="1600">
                        <a:solidFill>
                          <a:srgbClr val="FFFFFF"/>
                        </a:solidFill>
                        <a:latin typeface="Inter SemiBold"/>
                        <a:ea typeface="Inter SemiBold"/>
                        <a:cs typeface="Inter SemiBold"/>
                        <a:sym typeface="Inter SemiBold"/>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rgbClr val="FFFFFF"/>
                          </a:solidFill>
                          <a:latin typeface="Inter"/>
                          <a:ea typeface="Inter"/>
                          <a:cs typeface="Inter"/>
                          <a:sym typeface="Inter"/>
                        </a:rPr>
                        <a:t>Code Specific</a:t>
                      </a:r>
                      <a:endParaRPr sz="1600">
                        <a:solidFill>
                          <a:srgbClr val="FFFFFF"/>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solidFill>
                            <a:srgbClr val="FFFFFF"/>
                          </a:solidFill>
                          <a:latin typeface="Inter"/>
                          <a:ea typeface="Inter"/>
                          <a:cs typeface="Inter"/>
                          <a:sym typeface="Inter"/>
                        </a:rPr>
                        <a:t>No Message</a:t>
                      </a:r>
                      <a:endParaRPr b="1" sz="1600">
                        <a:solidFill>
                          <a:srgbClr val="FFFFFF"/>
                        </a:solidFill>
                        <a:latin typeface="Inter"/>
                        <a:ea typeface="Inter"/>
                        <a:cs typeface="Inter"/>
                        <a:sym typeface="Inter"/>
                      </a:endParaRPr>
                    </a:p>
                  </a:txBody>
                  <a:tcPr marT="91425" marB="91425" marR="91425" marL="91425" anchor="ctr">
                    <a:lnL cap="flat" cmpd="sng" w="9525">
                      <a:solidFill>
                        <a:srgbClr val="DAE0E6"/>
                      </a:solidFill>
                      <a:prstDash val="solid"/>
                      <a:round/>
                      <a:headEnd len="sm" w="sm" type="none"/>
                      <a:tailEnd len="sm" w="sm" type="none"/>
                    </a:lnL>
                    <a:lnR cap="flat" cmpd="sng" w="9525">
                      <a:solidFill>
                        <a:srgbClr val="DAE0E6"/>
                      </a:solidFill>
                      <a:prstDash val="solid"/>
                      <a:round/>
                      <a:headEnd len="sm" w="sm" type="none"/>
                      <a:tailEnd len="sm" w="sm" type="none"/>
                    </a:lnR>
                    <a:lnT cap="flat" cmpd="sng" w="9525">
                      <a:solidFill>
                        <a:srgbClr val="DAE0E6"/>
                      </a:solidFill>
                      <a:prstDash val="solid"/>
                      <a:round/>
                      <a:headEnd len="sm" w="sm" type="none"/>
                      <a:tailEnd len="sm" w="sm" type="none"/>
                    </a:lnT>
                    <a:lnB cap="flat" cmpd="sng" w="9525">
                      <a:solidFill>
                        <a:srgbClr val="DAE0E6"/>
                      </a:solidFill>
                      <a:prstDash val="solid"/>
                      <a:round/>
                      <a:headEnd len="sm" w="sm" type="none"/>
                      <a:tailEnd len="sm" w="sm" type="none"/>
                    </a:lnB>
                    <a:solidFill>
                      <a:schemeClr val="dk1"/>
                    </a:solidFill>
                  </a:tcPr>
                </a:tc>
              </a:tr>
            </a:tbl>
          </a:graphicData>
        </a:graphic>
      </p:graphicFrame>
      <p:sp>
        <p:nvSpPr>
          <p:cNvPr id="285" name="Google Shape;285;p3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Difference b/w the 3 Agents</a:t>
            </a:r>
            <a:endParaRPr b="1" sz="2400">
              <a:solidFill>
                <a:schemeClr val="lt1"/>
              </a:solidFill>
              <a:latin typeface="Inter"/>
              <a:ea typeface="Inter"/>
              <a:cs typeface="Inter"/>
              <a:sym typeface="Inter"/>
            </a:endParaRPr>
          </a:p>
        </p:txBody>
      </p:sp>
      <p:sp>
        <p:nvSpPr>
          <p:cNvPr id="287" name="Google Shape;287;p33"/>
          <p:cNvSpPr txBox="1"/>
          <p:nvPr/>
        </p:nvSpPr>
        <p:spPr>
          <a:xfrm>
            <a:off x="5864442" y="3668098"/>
            <a:ext cx="359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Behavior is Customizable and dependent on the user</a:t>
            </a:r>
            <a:endParaRPr>
              <a:solidFill>
                <a:srgbClr val="FFFFFF"/>
              </a:solidFill>
              <a:latin typeface="Inter"/>
              <a:ea typeface="Inter"/>
              <a:cs typeface="Inter"/>
              <a:sym typeface="Inter"/>
            </a:endParaRPr>
          </a:p>
        </p:txBody>
      </p:sp>
      <p:cxnSp>
        <p:nvCxnSpPr>
          <p:cNvPr id="288" name="Google Shape;288;p33"/>
          <p:cNvCxnSpPr/>
          <p:nvPr/>
        </p:nvCxnSpPr>
        <p:spPr>
          <a:xfrm>
            <a:off x="7675790" y="3076400"/>
            <a:ext cx="0" cy="636600"/>
          </a:xfrm>
          <a:prstGeom prst="straightConnector1">
            <a:avLst/>
          </a:prstGeom>
          <a:noFill/>
          <a:ln cap="flat" cmpd="sng" w="9525">
            <a:solidFill>
              <a:srgbClr val="DAE0E6"/>
            </a:solidFill>
            <a:prstDash val="solid"/>
            <a:round/>
            <a:headEnd len="med" w="med"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 name="Google Shape;42;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Definition of AutoGen</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sp>
        <p:nvSpPr>
          <p:cNvPr id="43" name="Google Shape;43;p7"/>
          <p:cNvSpPr txBox="1"/>
          <p:nvPr/>
        </p:nvSpPr>
        <p:spPr>
          <a:xfrm>
            <a:off x="264052" y="21770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t/>
            </a:r>
            <a:endParaRPr sz="2000">
              <a:solidFill>
                <a:schemeClr val="lt1"/>
              </a:solidFill>
              <a:latin typeface="Inter"/>
              <a:ea typeface="Inter"/>
              <a:cs typeface="Inter"/>
              <a:sym typeface="Inter"/>
            </a:endParaRPr>
          </a:p>
        </p:txBody>
      </p:sp>
      <p:pic>
        <p:nvPicPr>
          <p:cNvPr id="44" name="Google Shape;44;p7"/>
          <p:cNvPicPr preferRelativeResize="0"/>
          <p:nvPr/>
        </p:nvPicPr>
        <p:blipFill>
          <a:blip r:embed="rId3">
            <a:alphaModFix/>
          </a:blip>
          <a:stretch>
            <a:fillRect/>
          </a:stretch>
        </p:blipFill>
        <p:spPr>
          <a:xfrm>
            <a:off x="76200" y="2057400"/>
            <a:ext cx="8930312" cy="973175"/>
          </a:xfrm>
          <a:prstGeom prst="rect">
            <a:avLst/>
          </a:prstGeom>
          <a:noFill/>
          <a:ln>
            <a:noFill/>
          </a:ln>
        </p:spPr>
      </p:pic>
      <p:sp>
        <p:nvSpPr>
          <p:cNvPr id="45" name="Google Shape;45;p7"/>
          <p:cNvSpPr txBox="1"/>
          <p:nvPr/>
        </p:nvSpPr>
        <p:spPr>
          <a:xfrm>
            <a:off x="3049350" y="2135975"/>
            <a:ext cx="1947300" cy="238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nvSpPr>
        <p:spPr>
          <a:xfrm>
            <a:off x="1449150" y="2364575"/>
            <a:ext cx="7404900" cy="238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cxnSp>
        <p:nvCxnSpPr>
          <p:cNvPr id="53" name="Google Shape;53;p8"/>
          <p:cNvCxnSpPr>
            <a:stCxn id="54" idx="2"/>
            <a:endCxn id="55" idx="0"/>
          </p:cNvCxnSpPr>
          <p:nvPr/>
        </p:nvCxnSpPr>
        <p:spPr>
          <a:xfrm flipH="1" rot="-5400000">
            <a:off x="5273975" y="1340015"/>
            <a:ext cx="869400" cy="2478600"/>
          </a:xfrm>
          <a:prstGeom prst="bentConnector3">
            <a:avLst>
              <a:gd fmla="val 49993" name="adj1"/>
            </a:avLst>
          </a:prstGeom>
          <a:noFill/>
          <a:ln cap="flat" cmpd="sng" w="19050">
            <a:solidFill>
              <a:srgbClr val="DAE0E6"/>
            </a:solidFill>
            <a:prstDash val="solid"/>
            <a:miter lim="8000"/>
            <a:headEnd len="sm" w="sm" type="none"/>
            <a:tailEnd len="sm" w="sm" type="none"/>
          </a:ln>
        </p:spPr>
      </p:cxnSp>
      <p:cxnSp>
        <p:nvCxnSpPr>
          <p:cNvPr id="56" name="Google Shape;56;p8"/>
          <p:cNvCxnSpPr>
            <a:stCxn id="57" idx="0"/>
            <a:endCxn id="54" idx="2"/>
          </p:cNvCxnSpPr>
          <p:nvPr/>
        </p:nvCxnSpPr>
        <p:spPr>
          <a:xfrm rot="-5400000">
            <a:off x="2898142" y="1442794"/>
            <a:ext cx="869400" cy="2272800"/>
          </a:xfrm>
          <a:prstGeom prst="bentConnector3">
            <a:avLst>
              <a:gd fmla="val 49993" name="adj1"/>
            </a:avLst>
          </a:prstGeom>
          <a:noFill/>
          <a:ln cap="flat" cmpd="sng" w="19050">
            <a:solidFill>
              <a:srgbClr val="DAE0E6"/>
            </a:solidFill>
            <a:prstDash val="solid"/>
            <a:miter lim="8000"/>
            <a:headEnd len="sm" w="sm" type="none"/>
            <a:tailEnd len="sm" w="sm" type="none"/>
          </a:ln>
        </p:spPr>
      </p:cxnSp>
      <p:grpSp>
        <p:nvGrpSpPr>
          <p:cNvPr id="58" name="Google Shape;58;p8"/>
          <p:cNvGrpSpPr/>
          <p:nvPr/>
        </p:nvGrpSpPr>
        <p:grpSpPr>
          <a:xfrm>
            <a:off x="2542559" y="1584475"/>
            <a:ext cx="3853631" cy="628500"/>
            <a:chOff x="3425607" y="1127275"/>
            <a:chExt cx="2292600" cy="628500"/>
          </a:xfrm>
        </p:grpSpPr>
        <p:sp>
          <p:nvSpPr>
            <p:cNvPr id="59" name="Google Shape;59;p8"/>
            <p:cNvSpPr/>
            <p:nvPr/>
          </p:nvSpPr>
          <p:spPr>
            <a:xfrm>
              <a:off x="3425607" y="1127275"/>
              <a:ext cx="2292600" cy="62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54" name="Google Shape;54;p8"/>
            <p:cNvSpPr txBox="1"/>
            <p:nvPr/>
          </p:nvSpPr>
          <p:spPr>
            <a:xfrm>
              <a:off x="3538257" y="1195715"/>
              <a:ext cx="2067300" cy="4917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74ED"/>
                  </a:solidFill>
                  <a:latin typeface="Inter"/>
                  <a:ea typeface="Inter"/>
                  <a:cs typeface="Inter"/>
                  <a:sym typeface="Inter"/>
                </a:rPr>
                <a:t>CoversableAgent (Parent Class)</a:t>
              </a:r>
              <a:endParaRPr b="1" sz="1600">
                <a:solidFill>
                  <a:srgbClr val="2674ED"/>
                </a:solidFill>
                <a:latin typeface="Inter"/>
                <a:ea typeface="Inter"/>
                <a:cs typeface="Inter"/>
                <a:sym typeface="Inter"/>
              </a:endParaRPr>
            </a:p>
          </p:txBody>
        </p:sp>
      </p:grpSp>
      <p:grpSp>
        <p:nvGrpSpPr>
          <p:cNvPr id="60" name="Google Shape;60;p8"/>
          <p:cNvGrpSpPr/>
          <p:nvPr/>
        </p:nvGrpSpPr>
        <p:grpSpPr>
          <a:xfrm>
            <a:off x="1049669" y="2938675"/>
            <a:ext cx="2292807" cy="628459"/>
            <a:chOff x="2099575" y="2237350"/>
            <a:chExt cx="1708500" cy="468300"/>
          </a:xfrm>
        </p:grpSpPr>
        <p:sp>
          <p:nvSpPr>
            <p:cNvPr id="61" name="Google Shape;61;p8"/>
            <p:cNvSpPr/>
            <p:nvPr/>
          </p:nvSpPr>
          <p:spPr>
            <a:xfrm>
              <a:off x="2099575" y="223735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p>
          </p:txBody>
        </p:sp>
        <p:sp>
          <p:nvSpPr>
            <p:cNvPr id="57" name="Google Shape;57;p8"/>
            <p:cNvSpPr txBox="1"/>
            <p:nvPr/>
          </p:nvSpPr>
          <p:spPr>
            <a:xfrm>
              <a:off x="21850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2674ED"/>
                </a:solidFill>
                <a:latin typeface="Inter"/>
                <a:ea typeface="Inter"/>
                <a:cs typeface="Inter"/>
                <a:sym typeface="Inter"/>
              </a:endParaRPr>
            </a:p>
          </p:txBody>
        </p:sp>
      </p:grpSp>
      <p:grpSp>
        <p:nvGrpSpPr>
          <p:cNvPr id="62" name="Google Shape;62;p8"/>
          <p:cNvGrpSpPr/>
          <p:nvPr/>
        </p:nvGrpSpPr>
        <p:grpSpPr>
          <a:xfrm>
            <a:off x="5801524" y="2945452"/>
            <a:ext cx="2292807" cy="628459"/>
            <a:chOff x="5640450" y="2242400"/>
            <a:chExt cx="1708500" cy="468300"/>
          </a:xfrm>
        </p:grpSpPr>
        <p:sp>
          <p:nvSpPr>
            <p:cNvPr id="63" name="Google Shape;63;p8"/>
            <p:cNvSpPr/>
            <p:nvPr/>
          </p:nvSpPr>
          <p:spPr>
            <a:xfrm>
              <a:off x="5640450" y="224240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p>
          </p:txBody>
        </p:sp>
        <p:sp>
          <p:nvSpPr>
            <p:cNvPr id="55" name="Google Shape;55;p8"/>
            <p:cNvSpPr txBox="1"/>
            <p:nvPr/>
          </p:nvSpPr>
          <p:spPr>
            <a:xfrm>
              <a:off x="57256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2674ED"/>
                  </a:solidFill>
                  <a:latin typeface="Inter"/>
                  <a:ea typeface="Inter"/>
                  <a:cs typeface="Inter"/>
                  <a:sym typeface="Inter"/>
                </a:rPr>
                <a:t>Class 2</a:t>
              </a:r>
              <a:endParaRPr sz="1900">
                <a:solidFill>
                  <a:srgbClr val="2674ED"/>
                </a:solidFill>
                <a:latin typeface="Inter"/>
                <a:ea typeface="Inter"/>
                <a:cs typeface="Inter"/>
                <a:sym typeface="Inter"/>
              </a:endParaRPr>
            </a:p>
          </p:txBody>
        </p:sp>
      </p:grpSp>
      <p:grpSp>
        <p:nvGrpSpPr>
          <p:cNvPr id="64" name="Google Shape;64;p8"/>
          <p:cNvGrpSpPr/>
          <p:nvPr/>
        </p:nvGrpSpPr>
        <p:grpSpPr>
          <a:xfrm>
            <a:off x="1049669" y="2938675"/>
            <a:ext cx="2292807" cy="628459"/>
            <a:chOff x="2099575" y="2237350"/>
            <a:chExt cx="1708500" cy="468300"/>
          </a:xfrm>
        </p:grpSpPr>
        <p:sp>
          <p:nvSpPr>
            <p:cNvPr id="65" name="Google Shape;65;p8"/>
            <p:cNvSpPr/>
            <p:nvPr/>
          </p:nvSpPr>
          <p:spPr>
            <a:xfrm>
              <a:off x="2099575" y="223735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66" name="Google Shape;66;p8"/>
            <p:cNvSpPr txBox="1"/>
            <p:nvPr/>
          </p:nvSpPr>
          <p:spPr>
            <a:xfrm>
              <a:off x="21850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AssistantAgent</a:t>
              </a:r>
              <a:endParaRPr sz="1800">
                <a:solidFill>
                  <a:srgbClr val="2674ED"/>
                </a:solidFill>
                <a:latin typeface="Inter"/>
                <a:ea typeface="Inter"/>
                <a:cs typeface="Inter"/>
                <a:sym typeface="Inter"/>
              </a:endParaRPr>
            </a:p>
          </p:txBody>
        </p:sp>
      </p:grpSp>
      <p:grpSp>
        <p:nvGrpSpPr>
          <p:cNvPr id="67" name="Google Shape;67;p8"/>
          <p:cNvGrpSpPr/>
          <p:nvPr/>
        </p:nvGrpSpPr>
        <p:grpSpPr>
          <a:xfrm>
            <a:off x="5801524" y="2945452"/>
            <a:ext cx="2292807" cy="628459"/>
            <a:chOff x="5640450" y="2242400"/>
            <a:chExt cx="1708500" cy="468300"/>
          </a:xfrm>
        </p:grpSpPr>
        <p:sp>
          <p:nvSpPr>
            <p:cNvPr id="68" name="Google Shape;68;p8"/>
            <p:cNvSpPr/>
            <p:nvPr/>
          </p:nvSpPr>
          <p:spPr>
            <a:xfrm>
              <a:off x="5640450" y="224240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69" name="Google Shape;69;p8"/>
            <p:cNvSpPr txBox="1"/>
            <p:nvPr/>
          </p:nvSpPr>
          <p:spPr>
            <a:xfrm>
              <a:off x="57256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UserProxyAgent</a:t>
              </a:r>
              <a:endParaRPr sz="1800">
                <a:solidFill>
                  <a:srgbClr val="2674ED"/>
                </a:solidFill>
                <a:latin typeface="Inter"/>
                <a:ea typeface="Inter"/>
                <a:cs typeface="Inter"/>
                <a:sym typeface="Inte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sp>
        <p:nvSpPr>
          <p:cNvPr id="76" name="Google Shape;76;p9"/>
          <p:cNvSpPr txBox="1"/>
          <p:nvPr/>
        </p:nvSpPr>
        <p:spPr>
          <a:xfrm>
            <a:off x="1108727" y="3963950"/>
            <a:ext cx="7995300" cy="52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DAE0E6"/>
              </a:buClr>
              <a:buSzPts val="1800"/>
              <a:buFont typeface="Inter"/>
              <a:buChar char="●"/>
            </a:pPr>
            <a:r>
              <a:rPr lang="en" sz="1800">
                <a:solidFill>
                  <a:srgbClr val="DAE0E6"/>
                </a:solidFill>
                <a:latin typeface="Inter"/>
                <a:ea typeface="Inter"/>
                <a:cs typeface="Inter"/>
                <a:sym typeface="Inter"/>
              </a:rPr>
              <a:t>Agents from this class can communicate with each other</a:t>
            </a:r>
            <a:endParaRPr sz="1800">
              <a:solidFill>
                <a:srgbClr val="DAE0E6"/>
              </a:solidFill>
              <a:latin typeface="Inter"/>
              <a:ea typeface="Inter"/>
              <a:cs typeface="Inter"/>
              <a:sym typeface="Inter"/>
            </a:endParaRPr>
          </a:p>
        </p:txBody>
      </p:sp>
      <p:cxnSp>
        <p:nvCxnSpPr>
          <p:cNvPr id="77" name="Google Shape;77;p9"/>
          <p:cNvCxnSpPr>
            <a:stCxn id="78" idx="2"/>
            <a:endCxn id="79" idx="0"/>
          </p:cNvCxnSpPr>
          <p:nvPr/>
        </p:nvCxnSpPr>
        <p:spPr>
          <a:xfrm flipH="1" rot="-5400000">
            <a:off x="5273975" y="1340015"/>
            <a:ext cx="869400" cy="2478600"/>
          </a:xfrm>
          <a:prstGeom prst="bentConnector3">
            <a:avLst>
              <a:gd fmla="val 49993" name="adj1"/>
            </a:avLst>
          </a:prstGeom>
          <a:noFill/>
          <a:ln cap="flat" cmpd="sng" w="19050">
            <a:solidFill>
              <a:srgbClr val="DAE0E6"/>
            </a:solidFill>
            <a:prstDash val="solid"/>
            <a:miter lim="8000"/>
            <a:headEnd len="sm" w="sm" type="none"/>
            <a:tailEnd len="sm" w="sm" type="none"/>
          </a:ln>
        </p:spPr>
      </p:cxnSp>
      <p:cxnSp>
        <p:nvCxnSpPr>
          <p:cNvPr id="80" name="Google Shape;80;p9"/>
          <p:cNvCxnSpPr>
            <a:stCxn id="81" idx="0"/>
            <a:endCxn id="78" idx="2"/>
          </p:cNvCxnSpPr>
          <p:nvPr/>
        </p:nvCxnSpPr>
        <p:spPr>
          <a:xfrm rot="-5400000">
            <a:off x="2898142" y="1442794"/>
            <a:ext cx="869400" cy="2272800"/>
          </a:xfrm>
          <a:prstGeom prst="bentConnector3">
            <a:avLst>
              <a:gd fmla="val 49993" name="adj1"/>
            </a:avLst>
          </a:prstGeom>
          <a:noFill/>
          <a:ln cap="flat" cmpd="sng" w="19050">
            <a:solidFill>
              <a:srgbClr val="DAE0E6"/>
            </a:solidFill>
            <a:prstDash val="solid"/>
            <a:miter lim="8000"/>
            <a:headEnd len="sm" w="sm" type="none"/>
            <a:tailEnd len="sm" w="sm" type="none"/>
          </a:ln>
        </p:spPr>
      </p:cxnSp>
      <p:grpSp>
        <p:nvGrpSpPr>
          <p:cNvPr id="82" name="Google Shape;82;p9"/>
          <p:cNvGrpSpPr/>
          <p:nvPr/>
        </p:nvGrpSpPr>
        <p:grpSpPr>
          <a:xfrm>
            <a:off x="2542559" y="1584475"/>
            <a:ext cx="3853631" cy="628500"/>
            <a:chOff x="3425607" y="1127275"/>
            <a:chExt cx="2292600" cy="628500"/>
          </a:xfrm>
        </p:grpSpPr>
        <p:sp>
          <p:nvSpPr>
            <p:cNvPr id="83" name="Google Shape;83;p9"/>
            <p:cNvSpPr/>
            <p:nvPr/>
          </p:nvSpPr>
          <p:spPr>
            <a:xfrm>
              <a:off x="3425607" y="1127275"/>
              <a:ext cx="2292600" cy="62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78" name="Google Shape;78;p9"/>
            <p:cNvSpPr txBox="1"/>
            <p:nvPr/>
          </p:nvSpPr>
          <p:spPr>
            <a:xfrm>
              <a:off x="3538257" y="1195715"/>
              <a:ext cx="2067300" cy="4917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2674ED"/>
                  </a:solidFill>
                  <a:latin typeface="Inter"/>
                  <a:ea typeface="Inter"/>
                  <a:cs typeface="Inter"/>
                  <a:sym typeface="Inter"/>
                </a:rPr>
                <a:t>CoversableAgent (Parent Class)</a:t>
              </a:r>
              <a:endParaRPr b="1" sz="1600">
                <a:solidFill>
                  <a:srgbClr val="2674ED"/>
                </a:solidFill>
                <a:latin typeface="Inter"/>
                <a:ea typeface="Inter"/>
                <a:cs typeface="Inter"/>
                <a:sym typeface="Inter"/>
              </a:endParaRPr>
            </a:p>
          </p:txBody>
        </p:sp>
      </p:grpSp>
      <p:grpSp>
        <p:nvGrpSpPr>
          <p:cNvPr id="84" name="Google Shape;84;p9"/>
          <p:cNvGrpSpPr/>
          <p:nvPr/>
        </p:nvGrpSpPr>
        <p:grpSpPr>
          <a:xfrm>
            <a:off x="1049669" y="2938675"/>
            <a:ext cx="2292807" cy="628459"/>
            <a:chOff x="2099575" y="2237350"/>
            <a:chExt cx="1708500" cy="468300"/>
          </a:xfrm>
        </p:grpSpPr>
        <p:sp>
          <p:nvSpPr>
            <p:cNvPr id="85" name="Google Shape;85;p9"/>
            <p:cNvSpPr/>
            <p:nvPr/>
          </p:nvSpPr>
          <p:spPr>
            <a:xfrm>
              <a:off x="2099575" y="223735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p>
          </p:txBody>
        </p:sp>
        <p:sp>
          <p:nvSpPr>
            <p:cNvPr id="81" name="Google Shape;81;p9"/>
            <p:cNvSpPr txBox="1"/>
            <p:nvPr/>
          </p:nvSpPr>
          <p:spPr>
            <a:xfrm>
              <a:off x="21850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2674ED"/>
                  </a:solidFill>
                  <a:latin typeface="Inter"/>
                  <a:ea typeface="Inter"/>
                  <a:cs typeface="Inter"/>
                  <a:sym typeface="Inter"/>
                </a:rPr>
                <a:t>Class 1</a:t>
              </a:r>
              <a:endParaRPr sz="1900">
                <a:solidFill>
                  <a:srgbClr val="2674ED"/>
                </a:solidFill>
                <a:latin typeface="Inter"/>
                <a:ea typeface="Inter"/>
                <a:cs typeface="Inter"/>
                <a:sym typeface="Inter"/>
              </a:endParaRPr>
            </a:p>
          </p:txBody>
        </p:sp>
      </p:grpSp>
      <p:grpSp>
        <p:nvGrpSpPr>
          <p:cNvPr id="86" name="Google Shape;86;p9"/>
          <p:cNvGrpSpPr/>
          <p:nvPr/>
        </p:nvGrpSpPr>
        <p:grpSpPr>
          <a:xfrm>
            <a:off x="5801524" y="2945452"/>
            <a:ext cx="2292807" cy="628459"/>
            <a:chOff x="5640450" y="2242400"/>
            <a:chExt cx="1708500" cy="468300"/>
          </a:xfrm>
        </p:grpSpPr>
        <p:sp>
          <p:nvSpPr>
            <p:cNvPr id="87" name="Google Shape;87;p9"/>
            <p:cNvSpPr/>
            <p:nvPr/>
          </p:nvSpPr>
          <p:spPr>
            <a:xfrm>
              <a:off x="5640450" y="224240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p>
          </p:txBody>
        </p:sp>
        <p:sp>
          <p:nvSpPr>
            <p:cNvPr id="79" name="Google Shape;79;p9"/>
            <p:cNvSpPr txBox="1"/>
            <p:nvPr/>
          </p:nvSpPr>
          <p:spPr>
            <a:xfrm>
              <a:off x="57256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2674ED"/>
                  </a:solidFill>
                  <a:latin typeface="Inter"/>
                  <a:ea typeface="Inter"/>
                  <a:cs typeface="Inter"/>
                  <a:sym typeface="Inter"/>
                </a:rPr>
                <a:t>Class 2</a:t>
              </a:r>
              <a:endParaRPr sz="1900">
                <a:solidFill>
                  <a:srgbClr val="2674ED"/>
                </a:solidFill>
                <a:latin typeface="Inter"/>
                <a:ea typeface="Inter"/>
                <a:cs typeface="Inter"/>
                <a:sym typeface="Inter"/>
              </a:endParaRPr>
            </a:p>
          </p:txBody>
        </p:sp>
      </p:grpSp>
      <p:grpSp>
        <p:nvGrpSpPr>
          <p:cNvPr id="88" name="Google Shape;88;p9"/>
          <p:cNvGrpSpPr/>
          <p:nvPr/>
        </p:nvGrpSpPr>
        <p:grpSpPr>
          <a:xfrm>
            <a:off x="1049669" y="2938675"/>
            <a:ext cx="2292807" cy="628459"/>
            <a:chOff x="2099575" y="2237350"/>
            <a:chExt cx="1708500" cy="468300"/>
          </a:xfrm>
        </p:grpSpPr>
        <p:sp>
          <p:nvSpPr>
            <p:cNvPr id="89" name="Google Shape;89;p9"/>
            <p:cNvSpPr/>
            <p:nvPr/>
          </p:nvSpPr>
          <p:spPr>
            <a:xfrm>
              <a:off x="2099575" y="223735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90" name="Google Shape;90;p9"/>
            <p:cNvSpPr txBox="1"/>
            <p:nvPr/>
          </p:nvSpPr>
          <p:spPr>
            <a:xfrm>
              <a:off x="21850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AssistantAgent</a:t>
              </a:r>
              <a:endParaRPr sz="1800">
                <a:solidFill>
                  <a:srgbClr val="2674ED"/>
                </a:solidFill>
                <a:latin typeface="Inter"/>
                <a:ea typeface="Inter"/>
                <a:cs typeface="Inter"/>
                <a:sym typeface="Inter"/>
              </a:endParaRPr>
            </a:p>
          </p:txBody>
        </p:sp>
      </p:grpSp>
      <p:grpSp>
        <p:nvGrpSpPr>
          <p:cNvPr id="91" name="Google Shape;91;p9"/>
          <p:cNvGrpSpPr/>
          <p:nvPr/>
        </p:nvGrpSpPr>
        <p:grpSpPr>
          <a:xfrm>
            <a:off x="5801524" y="2945452"/>
            <a:ext cx="2292807" cy="628459"/>
            <a:chOff x="5640450" y="2242400"/>
            <a:chExt cx="1708500" cy="468300"/>
          </a:xfrm>
        </p:grpSpPr>
        <p:sp>
          <p:nvSpPr>
            <p:cNvPr id="92" name="Google Shape;92;p9"/>
            <p:cNvSpPr/>
            <p:nvPr/>
          </p:nvSpPr>
          <p:spPr>
            <a:xfrm>
              <a:off x="5640450" y="2242400"/>
              <a:ext cx="1708500" cy="468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93" name="Google Shape;93;p9"/>
            <p:cNvSpPr txBox="1"/>
            <p:nvPr/>
          </p:nvSpPr>
          <p:spPr>
            <a:xfrm>
              <a:off x="5725650" y="2293400"/>
              <a:ext cx="1538100" cy="3663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674ED"/>
                  </a:solidFill>
                  <a:latin typeface="Inter"/>
                  <a:ea typeface="Inter"/>
                  <a:cs typeface="Inter"/>
                  <a:sym typeface="Inter"/>
                </a:rPr>
                <a:t>UserProxyAgent</a:t>
              </a:r>
              <a:endParaRPr sz="1800">
                <a:solidFill>
                  <a:srgbClr val="2674ED"/>
                </a:solidFill>
                <a:latin typeface="Inter"/>
                <a:ea typeface="Inter"/>
                <a:cs typeface="Inter"/>
                <a:sym typeface="Inte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00" name="Google Shape;100;p10"/>
          <p:cNvPicPr preferRelativeResize="0"/>
          <p:nvPr/>
        </p:nvPicPr>
        <p:blipFill>
          <a:blip r:embed="rId3">
            <a:alphaModFix/>
          </a:blip>
          <a:stretch>
            <a:fillRect/>
          </a:stretch>
        </p:blipFill>
        <p:spPr>
          <a:xfrm>
            <a:off x="3518728" y="1340450"/>
            <a:ext cx="2106525" cy="2106575"/>
          </a:xfrm>
          <a:prstGeom prst="rect">
            <a:avLst/>
          </a:prstGeom>
          <a:noFill/>
          <a:ln>
            <a:noFill/>
          </a:ln>
        </p:spPr>
      </p:pic>
      <p:sp>
        <p:nvSpPr>
          <p:cNvPr id="101" name="Google Shape;101;p10"/>
          <p:cNvSpPr txBox="1"/>
          <p:nvPr/>
        </p:nvSpPr>
        <p:spPr>
          <a:xfrm>
            <a:off x="388350" y="3678875"/>
            <a:ext cx="83673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ter"/>
                <a:ea typeface="Inter"/>
                <a:cs typeface="Inter"/>
                <a:sym typeface="Inter"/>
              </a:rPr>
              <a:t>Has great </a:t>
            </a:r>
            <a:r>
              <a:rPr lang="en" sz="2000">
                <a:solidFill>
                  <a:srgbClr val="F9C823"/>
                </a:solidFill>
                <a:latin typeface="Inter"/>
                <a:ea typeface="Inter"/>
                <a:cs typeface="Inter"/>
                <a:sym typeface="Inter"/>
              </a:rPr>
              <a:t>memory</a:t>
            </a:r>
            <a:r>
              <a:rPr lang="en" sz="2000">
                <a:solidFill>
                  <a:srgbClr val="F9C823"/>
                </a:solidFill>
                <a:latin typeface="Inter"/>
                <a:ea typeface="Inter"/>
                <a:cs typeface="Inter"/>
                <a:sym typeface="Inter"/>
              </a:rPr>
              <a:t> retention </a:t>
            </a:r>
            <a:r>
              <a:rPr lang="en" sz="2000">
                <a:solidFill>
                  <a:schemeClr val="lt1"/>
                </a:solidFill>
                <a:latin typeface="Inter"/>
                <a:ea typeface="Inter"/>
                <a:cs typeface="Inter"/>
                <a:sym typeface="Inter"/>
              </a:rPr>
              <a:t>ensuring seamless </a:t>
            </a:r>
            <a:r>
              <a:rPr lang="en" sz="2000">
                <a:solidFill>
                  <a:srgbClr val="85D992"/>
                </a:solidFill>
                <a:latin typeface="Inter"/>
                <a:ea typeface="Inter"/>
                <a:cs typeface="Inter"/>
                <a:sym typeface="Inter"/>
              </a:rPr>
              <a:t>continuity</a:t>
            </a:r>
            <a:endParaRPr sz="2000">
              <a:solidFill>
                <a:srgbClr val="85D992"/>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08" name="Google Shape;108;p11"/>
          <p:cNvPicPr preferRelativeResize="0"/>
          <p:nvPr/>
        </p:nvPicPr>
        <p:blipFill rotWithShape="1">
          <a:blip r:embed="rId3">
            <a:alphaModFix/>
          </a:blip>
          <a:srcRect b="0" l="0" r="67993" t="0"/>
          <a:stretch/>
        </p:blipFill>
        <p:spPr>
          <a:xfrm>
            <a:off x="2104013" y="1420450"/>
            <a:ext cx="4935977" cy="279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ConversableAgent Parameters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pic>
        <p:nvPicPr>
          <p:cNvPr id="115" name="Google Shape;115;p12"/>
          <p:cNvPicPr preferRelativeResize="0"/>
          <p:nvPr/>
        </p:nvPicPr>
        <p:blipFill rotWithShape="1">
          <a:blip r:embed="rId3">
            <a:alphaModFix/>
          </a:blip>
          <a:srcRect b="0" l="0" r="2486" t="0"/>
          <a:stretch/>
        </p:blipFill>
        <p:spPr>
          <a:xfrm>
            <a:off x="362625" y="1921393"/>
            <a:ext cx="8409602" cy="15935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